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81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85" r:id="rId13"/>
    <p:sldId id="266" r:id="rId14"/>
    <p:sldId id="287" r:id="rId15"/>
    <p:sldId id="267" r:id="rId16"/>
    <p:sldId id="283" r:id="rId17"/>
    <p:sldId id="286" r:id="rId18"/>
    <p:sldId id="268" r:id="rId19"/>
    <p:sldId id="284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0"/>
    <p:restoredTop sz="94684"/>
  </p:normalViewPr>
  <p:slideViewPr>
    <p:cSldViewPr snapToGrid="0" snapToObjects="1">
      <p:cViewPr>
        <p:scale>
          <a:sx n="90" d="100"/>
          <a:sy n="90" d="100"/>
        </p:scale>
        <p:origin x="104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4BE9F-0900-2D46-9E93-1A4CBBC3E8CA}" type="datetimeFigureOut">
              <a:rPr lang="en-US" smtClean="0"/>
              <a:t>6/1/20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B8BA6-2E7F-624F-B564-5ADAA941C5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89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F2A4D-91F4-2D4A-81D5-463866EA6B10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C40B-60CD-F541-AAF4-97FB9B565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45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F2A4D-91F4-2D4A-81D5-463866EA6B10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C40B-60CD-F541-AAF4-97FB9B565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05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F2A4D-91F4-2D4A-81D5-463866EA6B10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C40B-60CD-F541-AAF4-97FB9B565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24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F2A4D-91F4-2D4A-81D5-463866EA6B10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C40B-60CD-F541-AAF4-97FB9B565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34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F2A4D-91F4-2D4A-81D5-463866EA6B10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C40B-60CD-F541-AAF4-97FB9B565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74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F2A4D-91F4-2D4A-81D5-463866EA6B10}" type="datetimeFigureOut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C40B-60CD-F541-AAF4-97FB9B565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57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F2A4D-91F4-2D4A-81D5-463866EA6B10}" type="datetimeFigureOut">
              <a:rPr lang="en-US" smtClean="0"/>
              <a:t>6/1/20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C40B-60CD-F541-AAF4-97FB9B565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56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F2A4D-91F4-2D4A-81D5-463866EA6B10}" type="datetimeFigureOut">
              <a:rPr lang="en-US" smtClean="0"/>
              <a:t>6/1/20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C40B-60CD-F541-AAF4-97FB9B565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1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F2A4D-91F4-2D4A-81D5-463866EA6B10}" type="datetimeFigureOut">
              <a:rPr lang="en-US" smtClean="0"/>
              <a:t>6/1/20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C40B-60CD-F541-AAF4-97FB9B565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0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F2A4D-91F4-2D4A-81D5-463866EA6B10}" type="datetimeFigureOut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C40B-60CD-F541-AAF4-97FB9B565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F2A4D-91F4-2D4A-81D5-463866EA6B10}" type="datetimeFigureOut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5C40B-60CD-F541-AAF4-97FB9B565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21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F2A4D-91F4-2D4A-81D5-463866EA6B10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5C40B-60CD-F541-AAF4-97FB9B5654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3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43300" y="1120676"/>
            <a:ext cx="492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Roboto Medium" charset="0"/>
                <a:ea typeface="Roboto Medium" charset="0"/>
                <a:cs typeface="Roboto Medium" charset="0"/>
              </a:rPr>
              <a:t>SC209</a:t>
            </a:r>
          </a:p>
          <a:p>
            <a:pPr algn="ctr"/>
            <a:r>
              <a:rPr lang="en-US" sz="4800" b="1" dirty="0" smtClean="0">
                <a:latin typeface="Roboto Black" charset="0"/>
                <a:ea typeface="Roboto Black" charset="0"/>
                <a:cs typeface="Roboto Black" charset="0"/>
              </a:rPr>
              <a:t>Environmental </a:t>
            </a:r>
            <a:r>
              <a:rPr lang="en-US" sz="4800" b="1" dirty="0">
                <a:latin typeface="Roboto Black" charset="0"/>
                <a:ea typeface="Roboto Black" charset="0"/>
                <a:cs typeface="Roboto Black" charset="0"/>
              </a:rPr>
              <a:t>Studies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714750" y="3429000"/>
            <a:ext cx="4584700" cy="0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43300" y="3598209"/>
            <a:ext cx="492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Roboto" charset="0"/>
                <a:ea typeface="Roboto" charset="0"/>
                <a:cs typeface="Roboto" charset="0"/>
              </a:rPr>
              <a:t>Photosynthetically Active Radiation </a:t>
            </a:r>
            <a:r>
              <a:rPr lang="en-US" sz="3200" dirty="0" smtClean="0">
                <a:latin typeface="Roboto" charset="0"/>
                <a:ea typeface="Roboto" charset="0"/>
                <a:cs typeface="Roboto" charset="0"/>
              </a:rPr>
              <a:t>(PAR) and Climate Change</a:t>
            </a:r>
            <a:endParaRPr lang="en-US" sz="3200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71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7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88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80" y="871395"/>
            <a:ext cx="9946640" cy="59232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5513" y="173357"/>
            <a:ext cx="8251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Roboto Black" charset="0"/>
                <a:ea typeface="Roboto Black" charset="0"/>
                <a:cs typeface="Roboto Black" charset="0"/>
              </a:rPr>
              <a:t>Future trend of FPAR</a:t>
            </a:r>
            <a:endParaRPr lang="en-US" sz="40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7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6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71" y="1038783"/>
            <a:ext cx="9249144" cy="55079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94794" y="173357"/>
            <a:ext cx="8251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Roboto Black" charset="0"/>
                <a:ea typeface="Roboto Black" charset="0"/>
                <a:cs typeface="Roboto Black" charset="0"/>
              </a:rPr>
              <a:t>Future trend of </a:t>
            </a:r>
            <a:r>
              <a:rPr lang="en-US" sz="4000" b="1" dirty="0" smtClean="0">
                <a:latin typeface="Roboto Black" charset="0"/>
                <a:ea typeface="Roboto Black" charset="0"/>
                <a:cs typeface="Roboto Black" charset="0"/>
              </a:rPr>
              <a:t>Mean Temperature</a:t>
            </a:r>
            <a:endParaRPr lang="en-US" sz="40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027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2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463" y="1000150"/>
            <a:ext cx="9401772" cy="55988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65513" y="173357"/>
            <a:ext cx="8251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Roboto Black" charset="0"/>
                <a:ea typeface="Roboto Black" charset="0"/>
                <a:cs typeface="Roboto Black" charset="0"/>
              </a:rPr>
              <a:t>Future trend of CO</a:t>
            </a:r>
            <a:r>
              <a:rPr lang="en-US" sz="4000" b="1" baseline="-25000" dirty="0" smtClean="0">
                <a:latin typeface="Roboto Black" charset="0"/>
                <a:ea typeface="Roboto Black" charset="0"/>
                <a:cs typeface="Roboto Black" charset="0"/>
              </a:rPr>
              <a:t>2</a:t>
            </a:r>
            <a:endParaRPr lang="en-US" sz="40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188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1173922"/>
            <a:ext cx="9042400" cy="538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5513" y="258417"/>
            <a:ext cx="8251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Roboto Black" charset="0"/>
                <a:ea typeface="Roboto Black" charset="0"/>
                <a:cs typeface="Roboto Black" charset="0"/>
              </a:rPr>
              <a:t>CO</a:t>
            </a:r>
            <a:r>
              <a:rPr lang="en-US" sz="4000" b="1" baseline="-25000" dirty="0" smtClean="0">
                <a:latin typeface="Roboto Black" charset="0"/>
                <a:ea typeface="Roboto Black" charset="0"/>
                <a:cs typeface="Roboto Black" charset="0"/>
              </a:rPr>
              <a:t>2</a:t>
            </a:r>
            <a:r>
              <a:rPr lang="en-US" sz="4000" b="1" dirty="0" smtClean="0">
                <a:latin typeface="Roboto Black" charset="0"/>
                <a:ea typeface="Roboto Black" charset="0"/>
                <a:cs typeface="Roboto Black" charset="0"/>
              </a:rPr>
              <a:t> analysis over </a:t>
            </a:r>
            <a:r>
              <a:rPr lang="en-US" sz="4000" b="1" dirty="0">
                <a:latin typeface="Roboto Black" charset="0"/>
                <a:ea typeface="Roboto Black" charset="0"/>
                <a:cs typeface="Roboto Black" charset="0"/>
              </a:rPr>
              <a:t>G</a:t>
            </a:r>
            <a:r>
              <a:rPr lang="en-US" sz="4000" b="1" dirty="0" smtClean="0">
                <a:latin typeface="Roboto Black" charset="0"/>
                <a:ea typeface="Roboto Black" charset="0"/>
                <a:cs typeface="Roboto Black" charset="0"/>
              </a:rPr>
              <a:t>ujarat</a:t>
            </a:r>
            <a:endParaRPr lang="en-US" sz="40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436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158234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73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71" y="1038783"/>
            <a:ext cx="9249144" cy="55079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94794" y="173357"/>
            <a:ext cx="8251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Roboto Black" charset="0"/>
                <a:ea typeface="Roboto Black" charset="0"/>
                <a:cs typeface="Roboto Black" charset="0"/>
              </a:rPr>
              <a:t>Future trend of LAI</a:t>
            </a:r>
            <a:endParaRPr lang="en-US" sz="40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25" y="1049457"/>
            <a:ext cx="9267851" cy="548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12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1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158234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4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158234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65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158234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43038" y="1243013"/>
            <a:ext cx="9444037" cy="4529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43038" y="1243013"/>
            <a:ext cx="9444037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latin typeface="Roboto Medium" charset="0"/>
                <a:ea typeface="Roboto Medium" charset="0"/>
                <a:cs typeface="Roboto Medium" charset="0"/>
              </a:rPr>
              <a:t>The annual seasonal cycle in atmospheric CO</a:t>
            </a:r>
            <a:r>
              <a:rPr lang="en-US" sz="2300" baseline="-25000" dirty="0">
                <a:latin typeface="Roboto Medium" charset="0"/>
                <a:ea typeface="Roboto Medium" charset="0"/>
                <a:cs typeface="Roboto Medium" charset="0"/>
              </a:rPr>
              <a:t>2</a:t>
            </a:r>
            <a:r>
              <a:rPr lang="en-US" sz="2300" dirty="0">
                <a:latin typeface="Roboto Medium" charset="0"/>
                <a:ea typeface="Roboto Medium" charset="0"/>
                <a:cs typeface="Roboto Medium" charset="0"/>
              </a:rPr>
              <a:t> concentrations is well known, largely attributable to the preponderance of mid-latitude, terrestrial vegetation in the northern hemisphere compared to the southern hemisphere</a:t>
            </a:r>
            <a:r>
              <a:rPr lang="en-US" sz="2300" dirty="0" smtClean="0">
                <a:latin typeface="Roboto Medium" charset="0"/>
                <a:ea typeface="Roboto Medium" charset="0"/>
                <a:cs typeface="Roboto Medium" charset="0"/>
              </a:rPr>
              <a:t>.</a:t>
            </a:r>
          </a:p>
          <a:p>
            <a:pPr algn="ctr"/>
            <a:endParaRPr lang="en-US" sz="2300" dirty="0">
              <a:latin typeface="Roboto Medium" charset="0"/>
              <a:ea typeface="Roboto Medium" charset="0"/>
              <a:cs typeface="Roboto Medium" charset="0"/>
            </a:endParaRPr>
          </a:p>
          <a:p>
            <a:pPr algn="ctr"/>
            <a:r>
              <a:rPr lang="en-US" sz="2300" dirty="0">
                <a:latin typeface="Roboto Medium" charset="0"/>
                <a:ea typeface="Roboto Medium" charset="0"/>
                <a:cs typeface="Roboto Medium" charset="0"/>
              </a:rPr>
              <a:t>When northern hemisphere vegetation is photosynthetically active, which roughly corresponds with emergence through reproduction and primarily occurs during May-September, atmospheric </a:t>
            </a:r>
            <a:r>
              <a:rPr lang="en-US" sz="2300" dirty="0" smtClean="0">
                <a:latin typeface="Roboto Medium" charset="0"/>
                <a:ea typeface="Roboto Medium" charset="0"/>
                <a:cs typeface="Roboto Medium" charset="0"/>
              </a:rPr>
              <a:t>CO</a:t>
            </a:r>
            <a:r>
              <a:rPr lang="en-US" sz="2300" baseline="-25000" dirty="0" smtClean="0">
                <a:latin typeface="Roboto Medium" charset="0"/>
                <a:ea typeface="Roboto Medium" charset="0"/>
                <a:cs typeface="Roboto Medium" charset="0"/>
              </a:rPr>
              <a:t>2</a:t>
            </a:r>
            <a:r>
              <a:rPr lang="en-US" sz="2300" dirty="0" smtClean="0">
                <a:latin typeface="Roboto Medium" charset="0"/>
                <a:ea typeface="Roboto Medium" charset="0"/>
                <a:cs typeface="Roboto Medium" charset="0"/>
              </a:rPr>
              <a:t> is </a:t>
            </a:r>
            <a:r>
              <a:rPr lang="en-US" sz="2300" dirty="0">
                <a:latin typeface="Roboto Medium" charset="0"/>
                <a:ea typeface="Roboto Medium" charset="0"/>
                <a:cs typeface="Roboto Medium" charset="0"/>
              </a:rPr>
              <a:t>consumed and its concentration declines. Conversely, when northern hemisphere vegetation is senescing or dormant, atmospheric </a:t>
            </a:r>
            <a:r>
              <a:rPr lang="en-US" sz="2300" dirty="0" smtClean="0">
                <a:latin typeface="Roboto Medium" charset="0"/>
                <a:ea typeface="Roboto Medium" charset="0"/>
                <a:cs typeface="Roboto Medium" charset="0"/>
              </a:rPr>
              <a:t>CO</a:t>
            </a:r>
            <a:r>
              <a:rPr lang="en-US" sz="2300" baseline="-25000" dirty="0" smtClean="0">
                <a:latin typeface="Roboto Medium" charset="0"/>
                <a:ea typeface="Roboto Medium" charset="0"/>
                <a:cs typeface="Roboto Medium" charset="0"/>
              </a:rPr>
              <a:t>2</a:t>
            </a:r>
            <a:r>
              <a:rPr lang="en-US" sz="2300" dirty="0" smtClean="0">
                <a:latin typeface="Roboto Medium" charset="0"/>
                <a:ea typeface="Roboto Medium" charset="0"/>
                <a:cs typeface="Roboto Medium" charset="0"/>
              </a:rPr>
              <a:t> levels </a:t>
            </a:r>
            <a:r>
              <a:rPr lang="en-US" sz="2300" dirty="0">
                <a:latin typeface="Roboto Medium" charset="0"/>
                <a:ea typeface="Roboto Medium" charset="0"/>
                <a:cs typeface="Roboto Medium" charset="0"/>
              </a:rPr>
              <a:t>increase. By analogy with organismic respiration, this oscillatory </a:t>
            </a:r>
            <a:r>
              <a:rPr lang="en-US" sz="2300" dirty="0" smtClean="0">
                <a:latin typeface="Roboto Medium" charset="0"/>
                <a:ea typeface="Roboto Medium" charset="0"/>
                <a:cs typeface="Roboto Medium" charset="0"/>
              </a:rPr>
              <a:t>behavior </a:t>
            </a:r>
            <a:r>
              <a:rPr lang="en-US" sz="2300" dirty="0">
                <a:latin typeface="Roboto Medium" charset="0"/>
                <a:ea typeface="Roboto Medium" charset="0"/>
                <a:cs typeface="Roboto Medium" charset="0"/>
              </a:rPr>
              <a:t>is sometimes described as the Earth “breathing.”</a:t>
            </a:r>
            <a:endParaRPr lang="en-IN" sz="2300" dirty="0">
              <a:latin typeface="Roboto Medium" charset="0"/>
              <a:ea typeface="Roboto Medium" charset="0"/>
              <a:cs typeface="Roboto Medium" charset="0"/>
            </a:endParaRPr>
          </a:p>
          <a:p>
            <a:pPr algn="ctr"/>
            <a:endParaRPr lang="en-US" sz="2300" dirty="0">
              <a:latin typeface="Roboto Medium" charset="0"/>
              <a:ea typeface="Roboto Medium" charset="0"/>
              <a:cs typeface="Robot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71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23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9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5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37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91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07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7687" y="938719"/>
            <a:ext cx="4868751" cy="790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60551" y="895855"/>
            <a:ext cx="468528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b="1" dirty="0" smtClean="0">
                <a:latin typeface="Roboto Black" charset="0"/>
                <a:ea typeface="Roboto Black" charset="0"/>
                <a:cs typeface="Roboto Black" charset="0"/>
              </a:rPr>
              <a:t>Relationship</a:t>
            </a:r>
            <a:endParaRPr lang="en-US" sz="5500" b="1" dirty="0">
              <a:latin typeface="Roboto Black" charset="0"/>
              <a:ea typeface="Roboto Black" charset="0"/>
              <a:cs typeface="Robo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272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5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488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28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9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8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8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6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130</Words>
  <Application>Microsoft Macintosh PowerPoint</Application>
  <PresentationFormat>Widescreen</PresentationFormat>
  <Paragraphs>12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Calibri Light</vt:lpstr>
      <vt:lpstr>Roboto</vt:lpstr>
      <vt:lpstr>Roboto Black</vt:lpstr>
      <vt:lpstr>Roboto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30</cp:revision>
  <cp:lastPrinted>2020-05-15T19:01:08Z</cp:lastPrinted>
  <dcterms:created xsi:type="dcterms:W3CDTF">2020-05-15T11:17:05Z</dcterms:created>
  <dcterms:modified xsi:type="dcterms:W3CDTF">2020-06-01T11:50:41Z</dcterms:modified>
</cp:coreProperties>
</file>